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64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5" r:id="rId15"/>
    <p:sldId id="288" r:id="rId16"/>
    <p:sldId id="290" r:id="rId17"/>
    <p:sldId id="27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70484E"/>
    <a:srgbClr val="623F43"/>
    <a:srgbClr val="93F8F3"/>
    <a:srgbClr val="38C0B9"/>
    <a:srgbClr val="021638"/>
    <a:srgbClr val="023871"/>
    <a:srgbClr val="00366E"/>
    <a:srgbClr val="002956"/>
    <a:srgbClr val="235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7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CE797-3D68-4CD6-BDAF-AA67429C4364}" type="datetimeFigureOut">
              <a:rPr lang="en-US" smtClean="0"/>
              <a:t>10-Dec-19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CF284-61B6-4E9E-9E6F-E8F43968140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área de exploração e produção de óleo e gás em ambiente offshore, poços são perfurados estrategicamente visando extrair hidrocarbonetos armazenados em rochas reservatório localizadas em determinadas profundidades abaixo do leito marinho.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cenário brasileiro, a descoberta de reservatórios no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-sal, anunciada no fim de 2006, gerou grande expectativa pelo potencial de exploração no sentido de se gerar um aumento significativo nas reservas de petróleo do país. No entanto, a produção neste contexto é mais complexa visto que, em geral, se aumenta razoavelmente a profundidade a ser vencida na operação, podendo chegar a profundidades em torno de 7 km em relação ao nível do mar.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Outra questão desafiadora é a presença de rochas salinas na estratigrafia dessas bacias, visto que estas rochas apresentam um comportamento viscoelástico acentuado, ou seja, logo após a passagem da broca de perfuração, apresentam tendência de deslocamento no sentido do fechamento do poço.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fechamento pode ocasionar o aprisionamento da coluna de perfuração e outras complicações, de forma que a previsão de sua evolução no tempo é essencial para: a) determinação do peso de fluido ideal a ser utilizado durante a perfuração, evitando colapso do poço; e b) recomendações acerca da necessidade de alargamento do poço em determinadas profundidades críticas, também chamada de repasse, evitando o fechamento excessivo da formação rochosa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71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08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52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7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2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6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6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47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55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7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21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5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7F79C-A982-4AC0-A8BB-CC2441777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EE7204-0291-4723-B0AE-DEE307FCA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D33BFD-F908-4416-8891-9E429E7E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9D93A-BFE9-4D03-BF3A-71EB8EABCC6B}" type="datetime1">
              <a:rPr lang="en-US" smtClean="0"/>
              <a:t>10-Dec-19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DCBCCB-10E9-4AB2-8335-6DE88D02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05179D-9591-4554-9E5E-A97EC918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2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C32E2-6DB0-4EAA-B4FD-2CE7BC7B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EEF4BE-2281-4D4F-AD0C-FFC0DF700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7D9B73-AC51-4E4B-B584-224F20C4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1832-B795-4F1C-AC5B-45E09D52C66A}" type="datetime1">
              <a:rPr lang="en-US" smtClean="0"/>
              <a:t>10-Dec-19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6F0567-8040-4E0B-B06A-D056A2C1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B33B06-73CA-4894-9DF2-981BF2CF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7D6487-7D2F-427E-BF02-6824960BA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255372-8675-4CB7-9795-6A2F99660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52BBCF-04E6-4C7F-9B04-1937C08F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89A-5EBF-47E5-AC4C-570E38F6C05D}" type="datetime1">
              <a:rPr lang="en-US" smtClean="0"/>
              <a:t>10-Dec-19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5DEA51-11E2-40BD-82C0-27FDB734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28F1D7-96F7-425F-BF31-AB94FD21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2C87E-832C-469A-A807-68F32C90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F0898-D0CD-455B-BA71-97F8E373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75573E-5E0D-4000-B8C4-BE4A00A1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C184-AE65-4B6B-8A77-319D6AA8B131}" type="datetime1">
              <a:rPr lang="en-US" smtClean="0"/>
              <a:t>10-Dec-19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8D15A5-2382-4C1F-BB69-0F3147E1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9E4670-045B-46AF-81F6-FC686C87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71C78-44DA-4E72-BB51-4E7C5C63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CD2CE8-E5DC-44D2-A3E1-7F2C24408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6A5897-B51B-4B5C-BF44-AD93FAA6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0405-A5CF-480E-BF2E-171677394AFA}" type="datetime1">
              <a:rPr lang="en-US" smtClean="0"/>
              <a:t>10-Dec-19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0C35DD-5A82-4944-8DB9-DB2FC97A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59D4CA-31D4-4336-994D-C5360589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3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35399-71CE-47D9-8D3A-987D0295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E7D70B-FA18-4D2D-901F-EBD2901CC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FFE9E8-A624-4D32-B6AB-3A632507E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605EA6-3D25-4072-B362-EA2BF400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DA508-6D15-4B10-BE84-1852E8711A01}" type="datetime1">
              <a:rPr lang="en-US" smtClean="0"/>
              <a:t>10-Dec-19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43E217-4F61-4FFE-9C6B-FBA9ABF8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F76CEF-3C2A-4741-B8ED-C8D7021B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6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ED6CD-F301-4CA7-A400-905C2915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B153C1-E551-4193-ABA1-EDE0FBD2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089F6C-7A83-40A7-BF0C-7E3BAA74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EDEAF7-9A1E-4DC1-A7B2-4D5216D33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1B35546-A6F7-45F0-A51C-CBAF23224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745BE5-B228-4B8A-BF86-0B31ECCD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0A11-2552-4EC0-8888-52F061640F4A}" type="datetime1">
              <a:rPr lang="en-US" smtClean="0"/>
              <a:t>10-Dec-19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3ADFDB-7B61-46A9-A1A7-BFB32BB7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F20D73-F888-4387-BAE0-94D5E37F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8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62AC1-C475-4383-957A-E0670668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3E91BE-53F3-436D-B167-80ED2414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EA83-B04D-459D-AC29-D3843E4985CE}" type="datetime1">
              <a:rPr lang="en-US" smtClean="0"/>
              <a:t>10-Dec-19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EB3407-AD84-4090-9B09-53094F12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C9B748-5243-4933-8176-671F9458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5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8769AA8-6A21-4749-8B8D-DFDB369A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876E-178D-42BC-B465-1594E6FC3994}" type="datetime1">
              <a:rPr lang="en-US" smtClean="0"/>
              <a:t>10-Dec-19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9180CB-0DB8-43AF-B992-ED005073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DEF91D-2187-4594-9F19-A72D97BA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7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00A6E-9754-4DB9-BD3A-A99942F4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6926C-A69A-4289-88BE-C64432CDE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A99DEC-6D40-4BD0-99C0-2F3CC4377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706800-2126-4416-BF3D-6C70A900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897C-3D2A-4CA2-84DC-14E761D26A35}" type="datetime1">
              <a:rPr lang="en-US" smtClean="0"/>
              <a:t>10-Dec-19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388F98-F234-4BA7-94A8-1EF6569E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5C7D8C-5F97-422E-AA85-6352C5A9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1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8AC8D-0EA5-4861-8F35-13D70FB0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4873A0-76BA-45D3-818D-DA2253D7A5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AADA62-2612-46FC-94EB-E47E0F149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46D1CB-50A7-4EAD-BD31-49F2360C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849-A4E7-4884-A166-7AD6DD2CB88F}" type="datetime1">
              <a:rPr lang="en-US" smtClean="0"/>
              <a:t>10-Dec-19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9ECC55-63E8-4316-A9F0-2F0DA0A7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797F74-D24E-491D-9EEA-724DABB7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2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33775E2-3005-4DE6-A873-33574125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A6FD3B-C737-4697-ADC8-702058A7D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FFECDF-3E61-4D7B-93D2-58626FAEE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AE1C9-5922-431B-B910-CF9EA38095DF}" type="datetime1">
              <a:rPr lang="en-US" smtClean="0"/>
              <a:t>10-Dec-19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DC6758-4FAE-4B43-BFC3-E444CD4A0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D98E2-CC51-48DB-835C-A185B71FB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5656A-ED4B-4A7D-B1DB-10C1E306DC4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9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oxima 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EA274D1-BD82-4574-B5CA-DF033417109D}"/>
              </a:ext>
            </a:extLst>
          </p:cNvPr>
          <p:cNvSpPr txBox="1"/>
          <p:nvPr/>
        </p:nvSpPr>
        <p:spPr>
          <a:xfrm>
            <a:off x="595085" y="2057315"/>
            <a:ext cx="550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Utilização de técnicas de aprendizagem profunda para estimativa de fechamento de poços verticais em rochas salinas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CCF37D-EBB2-428F-83AC-1C8DB405E716}"/>
              </a:ext>
            </a:extLst>
          </p:cNvPr>
          <p:cNvSpPr txBox="1"/>
          <p:nvPr/>
        </p:nvSpPr>
        <p:spPr>
          <a:xfrm>
            <a:off x="595085" y="5283909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Ricardo A. Fernandes</a:t>
            </a:r>
          </a:p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Matrícula: 2019105350 (PPGEC/UFAL)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61388E-CA2C-4C59-9940-B8D40D1CCCBD}"/>
              </a:ext>
            </a:extLst>
          </p:cNvPr>
          <p:cNvSpPr txBox="1"/>
          <p:nvPr/>
        </p:nvSpPr>
        <p:spPr>
          <a:xfrm>
            <a:off x="595085" y="3882573"/>
            <a:ext cx="4978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Proposta de Projeto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Tópicos Especiais em Computação Visual e Inteligente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Aprendizagem Profunda – PPGI017-10, 2019.2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Prof. Tiago F. Vieira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6B0D92-CC0E-4454-B696-9AB7F1635B53}"/>
              </a:ext>
            </a:extLst>
          </p:cNvPr>
          <p:cNvSpPr txBox="1"/>
          <p:nvPr/>
        </p:nvSpPr>
        <p:spPr>
          <a:xfrm>
            <a:off x="595085" y="6162589"/>
            <a:ext cx="317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Maceió, 11 de dezembro de 2019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A3A606C-B54E-454D-BD33-7411C8EBFC3F}"/>
              </a:ext>
            </a:extLst>
          </p:cNvPr>
          <p:cNvGrpSpPr/>
          <p:nvPr/>
        </p:nvGrpSpPr>
        <p:grpSpPr>
          <a:xfrm>
            <a:off x="694671" y="466228"/>
            <a:ext cx="4549997" cy="836172"/>
            <a:chOff x="5304289" y="-2014279"/>
            <a:chExt cx="6780513" cy="124608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2326ED1-0C3F-4427-8D1B-E02B21F1E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289" y="-2014279"/>
              <a:ext cx="716498" cy="124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tec ufal logo">
              <a:extLst>
                <a:ext uri="{FF2B5EF4-FFF2-40B4-BE49-F238E27FC236}">
                  <a16:creationId xmlns:a16="http://schemas.microsoft.com/office/drawing/2014/main" id="{A4AE66E5-5393-4915-B5A8-F8589F1E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526" y="-1828634"/>
              <a:ext cx="1892217" cy="8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nÃ­cio">
              <a:extLst>
                <a:ext uri="{FF2B5EF4-FFF2-40B4-BE49-F238E27FC236}">
                  <a16:creationId xmlns:a16="http://schemas.microsoft.com/office/drawing/2014/main" id="{B8D8D33A-197B-4128-BF86-8A3E3B496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482" y="-1781463"/>
              <a:ext cx="3264320" cy="78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24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29F6522-54D4-4DE5-833C-A9F4ED9F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82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Parâmetros do modelo numérico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983914" y="486908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983914" y="5247020"/>
            <a:ext cx="2255336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983914" y="5404985"/>
            <a:ext cx="2255336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983914" y="6019498"/>
            <a:ext cx="2255336" cy="157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983914" y="617746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842138" y="4869084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983913" y="4869084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Box 2">
            <a:extLst>
              <a:ext uri="{FF2B5EF4-FFF2-40B4-BE49-F238E27FC236}">
                <a16:creationId xmlns:a16="http://schemas.microsoft.com/office/drawing/2014/main" id="{9DBC8707-9C83-47D4-A4CC-9E8A31AD9196}"/>
              </a:ext>
            </a:extLst>
          </p:cNvPr>
          <p:cNvSpPr txBox="1"/>
          <p:nvPr/>
        </p:nvSpPr>
        <p:spPr>
          <a:xfrm>
            <a:off x="53020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7042006" y="6565019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746855" y="6565019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451704" y="6565019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9156554" y="6565019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261828" y="6456527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261828" y="5895810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261828" y="5335093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261828" y="4774376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7041779" y="4669202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DCD9EF75-447F-4C47-BF9B-6B191A81A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7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12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Propriedades físicas das litologias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Raio externo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983914" y="486908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983914" y="5247020"/>
            <a:ext cx="2255336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983914" y="5404985"/>
            <a:ext cx="2255336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983914" y="6019498"/>
            <a:ext cx="2255336" cy="157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983914" y="617746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842138" y="4869084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983913" y="4869084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Box 2">
            <a:extLst>
              <a:ext uri="{FF2B5EF4-FFF2-40B4-BE49-F238E27FC236}">
                <a16:creationId xmlns:a16="http://schemas.microsoft.com/office/drawing/2014/main" id="{9DBC8707-9C83-47D4-A4CC-9E8A31AD9196}"/>
              </a:ext>
            </a:extLst>
          </p:cNvPr>
          <p:cNvSpPr txBox="1"/>
          <p:nvPr/>
        </p:nvSpPr>
        <p:spPr>
          <a:xfrm>
            <a:off x="53020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17B6C6E-F923-4CC6-9D6F-12562C637FAC}"/>
              </a:ext>
            </a:extLst>
          </p:cNvPr>
          <p:cNvCxnSpPr>
            <a:cxnSpLocks/>
          </p:cNvCxnSpPr>
          <p:nvPr/>
        </p:nvCxnSpPr>
        <p:spPr>
          <a:xfrm flipH="1">
            <a:off x="6983913" y="4494842"/>
            <a:ext cx="225533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7042006" y="6565019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746855" y="6565019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451704" y="6565019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9156554" y="6565019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261828" y="6456527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261828" y="5895810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261828" y="5335093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261828" y="4774376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7041779" y="4669202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1C7B009F-7ABB-4C37-9B04-B0723CB96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0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13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Propriedades físicas das litologias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Refinamento vertical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983914" y="486908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983914" y="5247020"/>
            <a:ext cx="2255336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983914" y="5404985"/>
            <a:ext cx="2255336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983914" y="6019498"/>
            <a:ext cx="2255336" cy="157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983914" y="617746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842138" y="4869084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983913" y="4869084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Box 2">
            <a:extLst>
              <a:ext uri="{FF2B5EF4-FFF2-40B4-BE49-F238E27FC236}">
                <a16:creationId xmlns:a16="http://schemas.microsoft.com/office/drawing/2014/main" id="{9DBC8707-9C83-47D4-A4CC-9E8A31AD9196}"/>
              </a:ext>
            </a:extLst>
          </p:cNvPr>
          <p:cNvSpPr txBox="1"/>
          <p:nvPr/>
        </p:nvSpPr>
        <p:spPr>
          <a:xfrm>
            <a:off x="53020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17B6C6E-F923-4CC6-9D6F-12562C637FAC}"/>
              </a:ext>
            </a:extLst>
          </p:cNvPr>
          <p:cNvCxnSpPr>
            <a:cxnSpLocks/>
          </p:cNvCxnSpPr>
          <p:nvPr/>
        </p:nvCxnSpPr>
        <p:spPr>
          <a:xfrm flipH="1">
            <a:off x="6983913" y="4494842"/>
            <a:ext cx="225533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7042006" y="6565019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746855" y="6565019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451704" y="6565019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9156554" y="6565019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261828" y="6456527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261828" y="5895810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261828" y="5335093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261828" y="4774376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7041779" y="4669202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93273806-BCCE-49A9-B9B6-872A473B49B7}"/>
              </a:ext>
            </a:extLst>
          </p:cNvPr>
          <p:cNvCxnSpPr/>
          <p:nvPr/>
        </p:nvCxnSpPr>
        <p:spPr>
          <a:xfrm>
            <a:off x="7125690" y="486918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id="{D71C1A02-43B8-4234-BBF9-74214EF3AEA3}"/>
              </a:ext>
            </a:extLst>
          </p:cNvPr>
          <p:cNvCxnSpPr/>
          <p:nvPr/>
        </p:nvCxnSpPr>
        <p:spPr>
          <a:xfrm>
            <a:off x="7125690" y="6555399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B8728C39-1859-4E27-825D-D529EEF6FC3D}"/>
              </a:ext>
            </a:extLst>
          </p:cNvPr>
          <p:cNvCxnSpPr/>
          <p:nvPr/>
        </p:nvCxnSpPr>
        <p:spPr>
          <a:xfrm>
            <a:off x="7125690" y="505587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15AD49CA-3054-4681-B583-7DB65903012A}"/>
              </a:ext>
            </a:extLst>
          </p:cNvPr>
          <p:cNvCxnSpPr/>
          <p:nvPr/>
        </p:nvCxnSpPr>
        <p:spPr>
          <a:xfrm>
            <a:off x="7125690" y="524256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E5089734-504D-4761-9EF3-E3D40F60A397}"/>
              </a:ext>
            </a:extLst>
          </p:cNvPr>
          <p:cNvCxnSpPr/>
          <p:nvPr/>
        </p:nvCxnSpPr>
        <p:spPr>
          <a:xfrm>
            <a:off x="7125690" y="539496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0B82D9F7-0B95-4337-9114-852B861BD36F}"/>
              </a:ext>
            </a:extLst>
          </p:cNvPr>
          <p:cNvCxnSpPr/>
          <p:nvPr/>
        </p:nvCxnSpPr>
        <p:spPr>
          <a:xfrm>
            <a:off x="7125690" y="560070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42B2EF20-8018-439C-96D6-4F1988558CEB}"/>
              </a:ext>
            </a:extLst>
          </p:cNvPr>
          <p:cNvCxnSpPr/>
          <p:nvPr/>
        </p:nvCxnSpPr>
        <p:spPr>
          <a:xfrm>
            <a:off x="7125690" y="580644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8EBB881B-707A-4F11-AD9D-DB6C380B262C}"/>
              </a:ext>
            </a:extLst>
          </p:cNvPr>
          <p:cNvCxnSpPr/>
          <p:nvPr/>
        </p:nvCxnSpPr>
        <p:spPr>
          <a:xfrm>
            <a:off x="7125690" y="601218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6914D916-2C69-4E36-A7FB-4742678DDCC0}"/>
              </a:ext>
            </a:extLst>
          </p:cNvPr>
          <p:cNvCxnSpPr/>
          <p:nvPr/>
        </p:nvCxnSpPr>
        <p:spPr>
          <a:xfrm>
            <a:off x="7125690" y="6172200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>
            <a:extLst>
              <a:ext uri="{FF2B5EF4-FFF2-40B4-BE49-F238E27FC236}">
                <a16:creationId xmlns:a16="http://schemas.microsoft.com/office/drawing/2014/main" id="{ABA226DD-A84E-465C-A4E2-911BCC3B7B88}"/>
              </a:ext>
            </a:extLst>
          </p:cNvPr>
          <p:cNvCxnSpPr/>
          <p:nvPr/>
        </p:nvCxnSpPr>
        <p:spPr>
          <a:xfrm>
            <a:off x="7125690" y="6363799"/>
            <a:ext cx="211356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14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Propriedades físicas das litologias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Refinamento radial e bias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983914" y="486908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983914" y="5247020"/>
            <a:ext cx="2255336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983914" y="5404985"/>
            <a:ext cx="2255336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983914" y="6019498"/>
            <a:ext cx="2255336" cy="157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983914" y="617746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842138" y="4869084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983913" y="4869084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Box 2">
            <a:extLst>
              <a:ext uri="{FF2B5EF4-FFF2-40B4-BE49-F238E27FC236}">
                <a16:creationId xmlns:a16="http://schemas.microsoft.com/office/drawing/2014/main" id="{9DBC8707-9C83-47D4-A4CC-9E8A31AD9196}"/>
              </a:ext>
            </a:extLst>
          </p:cNvPr>
          <p:cNvSpPr txBox="1"/>
          <p:nvPr/>
        </p:nvSpPr>
        <p:spPr>
          <a:xfrm>
            <a:off x="53020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17B6C6E-F923-4CC6-9D6F-12562C637FAC}"/>
              </a:ext>
            </a:extLst>
          </p:cNvPr>
          <p:cNvCxnSpPr>
            <a:cxnSpLocks/>
          </p:cNvCxnSpPr>
          <p:nvPr/>
        </p:nvCxnSpPr>
        <p:spPr>
          <a:xfrm flipH="1">
            <a:off x="6983913" y="4494842"/>
            <a:ext cx="225533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7042006" y="6565019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746855" y="6565019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451704" y="6565019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9156554" y="6565019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261828" y="6456527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261828" y="5895810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261828" y="5335093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261828" y="4774376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7041779" y="4669202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/>
          <p:nvPr/>
        </p:nvCxnSpPr>
        <p:spPr>
          <a:xfrm>
            <a:off x="7125690" y="486918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/>
          <p:nvPr/>
        </p:nvCxnSpPr>
        <p:spPr>
          <a:xfrm>
            <a:off x="7125690" y="6555399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BA1E0D95-4A24-42CF-8212-2ECE61E5D411}"/>
              </a:ext>
            </a:extLst>
          </p:cNvPr>
          <p:cNvCxnSpPr/>
          <p:nvPr/>
        </p:nvCxnSpPr>
        <p:spPr>
          <a:xfrm>
            <a:off x="7125690" y="505587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55FCBA2A-B3D9-4FC9-9E84-203953DF0BDD}"/>
              </a:ext>
            </a:extLst>
          </p:cNvPr>
          <p:cNvCxnSpPr/>
          <p:nvPr/>
        </p:nvCxnSpPr>
        <p:spPr>
          <a:xfrm>
            <a:off x="7125690" y="524256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166F54D5-8ED0-46DF-AB40-F05A85E1D683}"/>
              </a:ext>
            </a:extLst>
          </p:cNvPr>
          <p:cNvCxnSpPr/>
          <p:nvPr/>
        </p:nvCxnSpPr>
        <p:spPr>
          <a:xfrm>
            <a:off x="7125690" y="539496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06A857B6-F0B8-4AA4-9A53-EF8717C40AA1}"/>
              </a:ext>
            </a:extLst>
          </p:cNvPr>
          <p:cNvCxnSpPr/>
          <p:nvPr/>
        </p:nvCxnSpPr>
        <p:spPr>
          <a:xfrm>
            <a:off x="7125690" y="560070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D3293C6C-9ABA-49E5-B898-C3CE65AE20E2}"/>
              </a:ext>
            </a:extLst>
          </p:cNvPr>
          <p:cNvCxnSpPr/>
          <p:nvPr/>
        </p:nvCxnSpPr>
        <p:spPr>
          <a:xfrm>
            <a:off x="7125690" y="580644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4C59144D-21E7-42F3-A2AF-93B7270481F7}"/>
              </a:ext>
            </a:extLst>
          </p:cNvPr>
          <p:cNvCxnSpPr/>
          <p:nvPr/>
        </p:nvCxnSpPr>
        <p:spPr>
          <a:xfrm>
            <a:off x="7125690" y="601218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B0454A99-C08A-499C-862F-922D27E789A2}"/>
              </a:ext>
            </a:extLst>
          </p:cNvPr>
          <p:cNvCxnSpPr/>
          <p:nvPr/>
        </p:nvCxnSpPr>
        <p:spPr>
          <a:xfrm>
            <a:off x="7125690" y="617220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EC1BC0E-53AF-40B5-9354-470B9C1CA536}"/>
              </a:ext>
            </a:extLst>
          </p:cNvPr>
          <p:cNvCxnSpPr/>
          <p:nvPr/>
        </p:nvCxnSpPr>
        <p:spPr>
          <a:xfrm>
            <a:off x="7125690" y="6363799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7125690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ED2DD8FA-95C6-4176-AAD9-30BD3CEBE263}"/>
              </a:ext>
            </a:extLst>
          </p:cNvPr>
          <p:cNvCxnSpPr>
            <a:cxnSpLocks/>
          </p:cNvCxnSpPr>
          <p:nvPr/>
        </p:nvCxnSpPr>
        <p:spPr>
          <a:xfrm>
            <a:off x="7213864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9FF90D2C-0697-4FC1-9AC2-0A791650D370}"/>
              </a:ext>
            </a:extLst>
          </p:cNvPr>
          <p:cNvCxnSpPr>
            <a:cxnSpLocks/>
          </p:cNvCxnSpPr>
          <p:nvPr/>
        </p:nvCxnSpPr>
        <p:spPr>
          <a:xfrm>
            <a:off x="7423958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F9043C83-B4DA-46C5-B3D7-AB357C189DF5}"/>
              </a:ext>
            </a:extLst>
          </p:cNvPr>
          <p:cNvCxnSpPr>
            <a:cxnSpLocks/>
          </p:cNvCxnSpPr>
          <p:nvPr/>
        </p:nvCxnSpPr>
        <p:spPr>
          <a:xfrm>
            <a:off x="7710252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D82A58F6-5DFD-4264-95D4-429A0CE2F816}"/>
              </a:ext>
            </a:extLst>
          </p:cNvPr>
          <p:cNvCxnSpPr>
            <a:cxnSpLocks/>
          </p:cNvCxnSpPr>
          <p:nvPr/>
        </p:nvCxnSpPr>
        <p:spPr>
          <a:xfrm>
            <a:off x="8103226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7E95929A-B518-45DE-B1D2-AF2F4D41495D}"/>
              </a:ext>
            </a:extLst>
          </p:cNvPr>
          <p:cNvCxnSpPr>
            <a:cxnSpLocks/>
          </p:cNvCxnSpPr>
          <p:nvPr/>
        </p:nvCxnSpPr>
        <p:spPr>
          <a:xfrm>
            <a:off x="8618120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F59459C2-9D6F-4849-938E-3F73EC7B367D}"/>
              </a:ext>
            </a:extLst>
          </p:cNvPr>
          <p:cNvCxnSpPr>
            <a:cxnSpLocks/>
          </p:cNvCxnSpPr>
          <p:nvPr/>
        </p:nvCxnSpPr>
        <p:spPr>
          <a:xfrm>
            <a:off x="9236430" y="4864967"/>
            <a:ext cx="0" cy="16712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7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tângulo 154">
            <a:extLst>
              <a:ext uri="{FF2B5EF4-FFF2-40B4-BE49-F238E27FC236}">
                <a16:creationId xmlns:a16="http://schemas.microsoft.com/office/drawing/2014/main" id="{43E66DDA-0C3C-43DF-B16E-E087EFA8AFF2}"/>
              </a:ext>
            </a:extLst>
          </p:cNvPr>
          <p:cNvSpPr/>
          <p:nvPr/>
        </p:nvSpPr>
        <p:spPr>
          <a:xfrm>
            <a:off x="4805028" y="3587563"/>
            <a:ext cx="5902860" cy="2378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1FEC321-6BF5-440F-A59D-57D700D7E7A5}"/>
              </a:ext>
            </a:extLst>
          </p:cNvPr>
          <p:cNvSpPr/>
          <p:nvPr/>
        </p:nvSpPr>
        <p:spPr>
          <a:xfrm>
            <a:off x="4810667" y="350383"/>
            <a:ext cx="5902860" cy="3078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15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0826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Propriedades físicas das litologias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radial e bias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600" dirty="0">
              <a:cs typeface="Arial" panose="020B0604020202020204" pitchFamily="34" charset="0"/>
            </a:endParaRPr>
          </a:p>
          <a:p>
            <a:r>
              <a:rPr lang="pt-BR" sz="1600" b="1" dirty="0">
                <a:cs typeface="Arial" panose="020B0604020202020204" pitchFamily="34" charset="0"/>
              </a:rPr>
              <a:t>Resultado da simulação numérica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Sequência temporal do perfil de fechamento da borda do poço</a:t>
            </a:r>
            <a:r>
              <a:rPr lang="pt-BR" sz="1600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5462896" y="152829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5462878" y="190623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5462860" y="206419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5462850" y="267871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5462840" y="283667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4910203" y="496322"/>
            <a:ext cx="382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Perfil de fechamento ao longo do tempo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73" y="974513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>
            <a:cxnSpLocks/>
          </p:cNvCxnSpPr>
          <p:nvPr/>
        </p:nvCxnSpPr>
        <p:spPr>
          <a:xfrm>
            <a:off x="5462940" y="152839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>
            <a:cxnSpLocks/>
          </p:cNvCxnSpPr>
          <p:nvPr/>
        </p:nvCxnSpPr>
        <p:spPr>
          <a:xfrm>
            <a:off x="5462940" y="321461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5462940" y="152418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Image result for time&quot;">
            <a:extLst>
              <a:ext uri="{FF2B5EF4-FFF2-40B4-BE49-F238E27FC236}">
                <a16:creationId xmlns:a16="http://schemas.microsoft.com/office/drawing/2014/main" id="{55F1E59E-773A-4FFD-B846-58F115BB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80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Image result for time&quot;">
            <a:extLst>
              <a:ext uri="{FF2B5EF4-FFF2-40B4-BE49-F238E27FC236}">
                <a16:creationId xmlns:a16="http://schemas.microsoft.com/office/drawing/2014/main" id="{1FC60405-C7EF-4ADA-B3FF-6E0F9BA3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114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4B31B7F-D4D7-4732-87D5-B5962F230A89}"/>
              </a:ext>
            </a:extLst>
          </p:cNvPr>
          <p:cNvSpPr/>
          <p:nvPr/>
        </p:nvSpPr>
        <p:spPr>
          <a:xfrm>
            <a:off x="5266694" y="1520773"/>
            <a:ext cx="192397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2835ABEB-9B2C-4CE4-BE5A-4589122259CA}"/>
              </a:ext>
            </a:extLst>
          </p:cNvPr>
          <p:cNvSpPr/>
          <p:nvPr/>
        </p:nvSpPr>
        <p:spPr>
          <a:xfrm>
            <a:off x="7452913" y="152210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6E5F19DD-23F1-4D93-93E6-A6569E27AC5E}"/>
              </a:ext>
            </a:extLst>
          </p:cNvPr>
          <p:cNvSpPr/>
          <p:nvPr/>
        </p:nvSpPr>
        <p:spPr>
          <a:xfrm>
            <a:off x="7452895" y="190004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F45F2437-917F-45BA-9602-C8BB05C6640B}"/>
              </a:ext>
            </a:extLst>
          </p:cNvPr>
          <p:cNvSpPr/>
          <p:nvPr/>
        </p:nvSpPr>
        <p:spPr>
          <a:xfrm>
            <a:off x="7452877" y="205800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13717432-3732-43B6-AEF2-423A60791FB9}"/>
              </a:ext>
            </a:extLst>
          </p:cNvPr>
          <p:cNvSpPr/>
          <p:nvPr/>
        </p:nvSpPr>
        <p:spPr>
          <a:xfrm>
            <a:off x="7452867" y="267252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2B210D01-CAED-4F67-9F9D-B9B7D0A6DD06}"/>
              </a:ext>
            </a:extLst>
          </p:cNvPr>
          <p:cNvSpPr/>
          <p:nvPr/>
        </p:nvSpPr>
        <p:spPr>
          <a:xfrm>
            <a:off x="7452857" y="283048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38F0EB0E-62DD-4AA2-9282-7246DBFC6D8D}"/>
              </a:ext>
            </a:extLst>
          </p:cNvPr>
          <p:cNvCxnSpPr>
            <a:cxnSpLocks/>
          </p:cNvCxnSpPr>
          <p:nvPr/>
        </p:nvCxnSpPr>
        <p:spPr>
          <a:xfrm>
            <a:off x="7452957" y="152220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829379C5-A6E5-4FDE-BA4B-5653C35D7710}"/>
              </a:ext>
            </a:extLst>
          </p:cNvPr>
          <p:cNvCxnSpPr>
            <a:cxnSpLocks/>
          </p:cNvCxnSpPr>
          <p:nvPr/>
        </p:nvCxnSpPr>
        <p:spPr>
          <a:xfrm>
            <a:off x="7452957" y="320842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DE4E7C88-6919-4AC5-B80E-A47ACCEBA09C}"/>
              </a:ext>
            </a:extLst>
          </p:cNvPr>
          <p:cNvCxnSpPr>
            <a:cxnSpLocks/>
          </p:cNvCxnSpPr>
          <p:nvPr/>
        </p:nvCxnSpPr>
        <p:spPr>
          <a:xfrm>
            <a:off x="7452957" y="151799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1C4A6CB9-8C18-4CA4-8FD1-A5264722676C}"/>
              </a:ext>
            </a:extLst>
          </p:cNvPr>
          <p:cNvSpPr/>
          <p:nvPr/>
        </p:nvSpPr>
        <p:spPr>
          <a:xfrm>
            <a:off x="7018585" y="1514583"/>
            <a:ext cx="430524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E777D8D0-33B6-45BF-B4B2-0131D783BD02}"/>
              </a:ext>
            </a:extLst>
          </p:cNvPr>
          <p:cNvSpPr/>
          <p:nvPr/>
        </p:nvSpPr>
        <p:spPr>
          <a:xfrm>
            <a:off x="9566689" y="1528298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F9432F94-CD5E-41B4-B6A2-75CC68D57839}"/>
              </a:ext>
            </a:extLst>
          </p:cNvPr>
          <p:cNvSpPr/>
          <p:nvPr/>
        </p:nvSpPr>
        <p:spPr>
          <a:xfrm>
            <a:off x="9566671" y="1906234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D370ED41-27EA-4D6A-BE3A-96D3801467EF}"/>
              </a:ext>
            </a:extLst>
          </p:cNvPr>
          <p:cNvSpPr/>
          <p:nvPr/>
        </p:nvSpPr>
        <p:spPr>
          <a:xfrm>
            <a:off x="9566653" y="2064199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1FAFA0C7-BE2D-4267-A256-2D76F303B7D5}"/>
              </a:ext>
            </a:extLst>
          </p:cNvPr>
          <p:cNvSpPr/>
          <p:nvPr/>
        </p:nvSpPr>
        <p:spPr>
          <a:xfrm>
            <a:off x="9566643" y="2678712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E37033B4-8256-4DCC-B903-49D8DABA2B1C}"/>
              </a:ext>
            </a:extLst>
          </p:cNvPr>
          <p:cNvSpPr/>
          <p:nvPr/>
        </p:nvSpPr>
        <p:spPr>
          <a:xfrm>
            <a:off x="9566633" y="2836678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ector reto 142">
            <a:extLst>
              <a:ext uri="{FF2B5EF4-FFF2-40B4-BE49-F238E27FC236}">
                <a16:creationId xmlns:a16="http://schemas.microsoft.com/office/drawing/2014/main" id="{22BFA409-5FFB-4F43-AC43-EEE95E3867DD}"/>
              </a:ext>
            </a:extLst>
          </p:cNvPr>
          <p:cNvCxnSpPr>
            <a:cxnSpLocks/>
          </p:cNvCxnSpPr>
          <p:nvPr/>
        </p:nvCxnSpPr>
        <p:spPr>
          <a:xfrm>
            <a:off x="9566733" y="1528394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68D45CAD-3445-4BCC-8045-E525D69C0718}"/>
              </a:ext>
            </a:extLst>
          </p:cNvPr>
          <p:cNvCxnSpPr>
            <a:cxnSpLocks/>
          </p:cNvCxnSpPr>
          <p:nvPr/>
        </p:nvCxnSpPr>
        <p:spPr>
          <a:xfrm>
            <a:off x="9566733" y="321461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>
            <a:extLst>
              <a:ext uri="{FF2B5EF4-FFF2-40B4-BE49-F238E27FC236}">
                <a16:creationId xmlns:a16="http://schemas.microsoft.com/office/drawing/2014/main" id="{D749982F-E0FF-422F-8562-3EE9BA2952C4}"/>
              </a:ext>
            </a:extLst>
          </p:cNvPr>
          <p:cNvCxnSpPr>
            <a:cxnSpLocks/>
          </p:cNvCxnSpPr>
          <p:nvPr/>
        </p:nvCxnSpPr>
        <p:spPr>
          <a:xfrm>
            <a:off x="9566733" y="1524181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8A5168F3-3530-426E-B98E-DF7289B5FA92}"/>
              </a:ext>
            </a:extLst>
          </p:cNvPr>
          <p:cNvSpPr/>
          <p:nvPr/>
        </p:nvSpPr>
        <p:spPr>
          <a:xfrm>
            <a:off x="8927695" y="1520774"/>
            <a:ext cx="635190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/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/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/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/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/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Fechamento de uma profundidade específica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 ao longo do tempo</a:t>
                </a:r>
                <a:endParaRPr lang="pt-BR" sz="14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blipFill>
                <a:blip r:embed="rId9"/>
                <a:stretch>
                  <a:fillRect l="-32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E1D5BD1-8D54-40B7-93B9-A6C746EA0BFE}"/>
              </a:ext>
            </a:extLst>
          </p:cNvPr>
          <p:cNvCxnSpPr/>
          <p:nvPr/>
        </p:nvCxnSpPr>
        <p:spPr>
          <a:xfrm flipV="1">
            <a:off x="6275578" y="4393172"/>
            <a:ext cx="0" cy="137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DD3BB378-4B15-43F4-AD31-DAD630484DE9}"/>
              </a:ext>
            </a:extLst>
          </p:cNvPr>
          <p:cNvCxnSpPr>
            <a:cxnSpLocks/>
          </p:cNvCxnSpPr>
          <p:nvPr/>
        </p:nvCxnSpPr>
        <p:spPr>
          <a:xfrm>
            <a:off x="6184895" y="5751192"/>
            <a:ext cx="3468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B670ED5B-5E65-4CEA-A4B1-79CDEBB0AAF1}"/>
              </a:ext>
            </a:extLst>
          </p:cNvPr>
          <p:cNvSpPr/>
          <p:nvPr/>
        </p:nvSpPr>
        <p:spPr>
          <a:xfrm>
            <a:off x="6275578" y="4663042"/>
            <a:ext cx="2932904" cy="1084781"/>
          </a:xfrm>
          <a:custGeom>
            <a:avLst/>
            <a:gdLst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0882 h 720882"/>
              <a:gd name="connsiteX1" fmla="*/ 0 w 2091351"/>
              <a:gd name="connsiteY1" fmla="*/ 660903 h 720882"/>
              <a:gd name="connsiteX2" fmla="*/ 253497 w 2091351"/>
              <a:gd name="connsiteY2" fmla="*/ 353086 h 720882"/>
              <a:gd name="connsiteX3" fmla="*/ 968721 w 2091351"/>
              <a:gd name="connsiteY3" fmla="*/ 108642 h 720882"/>
              <a:gd name="connsiteX4" fmla="*/ 2091351 w 2091351"/>
              <a:gd name="connsiteY4" fmla="*/ 0 h 720882"/>
              <a:gd name="connsiteX0" fmla="*/ 142631 w 2091351"/>
              <a:gd name="connsiteY0" fmla="*/ 714090 h 714090"/>
              <a:gd name="connsiteX1" fmla="*/ 0 w 2091351"/>
              <a:gd name="connsiteY1" fmla="*/ 660903 h 714090"/>
              <a:gd name="connsiteX2" fmla="*/ 253497 w 2091351"/>
              <a:gd name="connsiteY2" fmla="*/ 353086 h 714090"/>
              <a:gd name="connsiteX3" fmla="*/ 968721 w 2091351"/>
              <a:gd name="connsiteY3" fmla="*/ 108642 h 714090"/>
              <a:gd name="connsiteX4" fmla="*/ 2091351 w 2091351"/>
              <a:gd name="connsiteY4" fmla="*/ 0 h 714090"/>
              <a:gd name="connsiteX0" fmla="*/ 1698 w 2091351"/>
              <a:gd name="connsiteY0" fmla="*/ 773520 h 773520"/>
              <a:gd name="connsiteX1" fmla="*/ 0 w 2091351"/>
              <a:gd name="connsiteY1" fmla="*/ 660903 h 773520"/>
              <a:gd name="connsiteX2" fmla="*/ 253497 w 2091351"/>
              <a:gd name="connsiteY2" fmla="*/ 353086 h 773520"/>
              <a:gd name="connsiteX3" fmla="*/ 968721 w 2091351"/>
              <a:gd name="connsiteY3" fmla="*/ 108642 h 773520"/>
              <a:gd name="connsiteX4" fmla="*/ 2091351 w 2091351"/>
              <a:gd name="connsiteY4" fmla="*/ 0 h 77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351" h="773520">
                <a:moveTo>
                  <a:pt x="1698" y="773520"/>
                </a:moveTo>
                <a:lnTo>
                  <a:pt x="0" y="660903"/>
                </a:lnTo>
                <a:cubicBezTo>
                  <a:pt x="42249" y="599038"/>
                  <a:pt x="92044" y="445130"/>
                  <a:pt x="253497" y="353086"/>
                </a:cubicBezTo>
                <a:cubicBezTo>
                  <a:pt x="414951" y="261043"/>
                  <a:pt x="662412" y="167490"/>
                  <a:pt x="968721" y="108642"/>
                </a:cubicBezTo>
                <a:cubicBezTo>
                  <a:pt x="1275030" y="49794"/>
                  <a:pt x="1717141" y="36214"/>
                  <a:pt x="2091351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/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/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79CFB92-80C9-421E-8137-6487DC948BAA}"/>
              </a:ext>
            </a:extLst>
          </p:cNvPr>
          <p:cNvCxnSpPr/>
          <p:nvPr/>
        </p:nvCxnSpPr>
        <p:spPr>
          <a:xfrm>
            <a:off x="5067354" y="1349774"/>
            <a:ext cx="0" cy="592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/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94E22767-2291-446B-9E4B-D3A995B5A4F2}"/>
                  </a:ext>
                </a:extLst>
              </p:cNvPr>
              <p:cNvSpPr txBox="1"/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94E22767-2291-446B-9E4B-D3A995B5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062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tângulo 154">
            <a:extLst>
              <a:ext uri="{FF2B5EF4-FFF2-40B4-BE49-F238E27FC236}">
                <a16:creationId xmlns:a16="http://schemas.microsoft.com/office/drawing/2014/main" id="{43E66DDA-0C3C-43DF-B16E-E087EFA8AFF2}"/>
              </a:ext>
            </a:extLst>
          </p:cNvPr>
          <p:cNvSpPr/>
          <p:nvPr/>
        </p:nvSpPr>
        <p:spPr>
          <a:xfrm>
            <a:off x="4805028" y="3587563"/>
            <a:ext cx="5902860" cy="2378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1FEC321-6BF5-440F-A59D-57D700D7E7A5}"/>
              </a:ext>
            </a:extLst>
          </p:cNvPr>
          <p:cNvSpPr/>
          <p:nvPr/>
        </p:nvSpPr>
        <p:spPr>
          <a:xfrm>
            <a:off x="4810667" y="350383"/>
            <a:ext cx="5902860" cy="3078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16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0826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Propriedades físicas das litologias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radial e bias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600" dirty="0">
              <a:cs typeface="Arial" panose="020B0604020202020204" pitchFamily="34" charset="0"/>
            </a:endParaRPr>
          </a:p>
          <a:p>
            <a:r>
              <a:rPr lang="pt-BR" sz="1600" b="1" dirty="0">
                <a:cs typeface="Arial" panose="020B0604020202020204" pitchFamily="34" charset="0"/>
              </a:rPr>
              <a:t>Resultado da simulação numérica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Sequência temporal do perfil de fechamento da borda do poço 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5462896" y="152829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5462878" y="190623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5462860" y="206419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5462850" y="267871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5462840" y="283667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4910203" y="496322"/>
            <a:ext cx="382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Perfil de fechamento ao longo do tempo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73" y="974513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>
            <a:cxnSpLocks/>
          </p:cNvCxnSpPr>
          <p:nvPr/>
        </p:nvCxnSpPr>
        <p:spPr>
          <a:xfrm>
            <a:off x="5462940" y="152839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>
            <a:cxnSpLocks/>
          </p:cNvCxnSpPr>
          <p:nvPr/>
        </p:nvCxnSpPr>
        <p:spPr>
          <a:xfrm>
            <a:off x="5462940" y="321461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5462940" y="152418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Image result for time&quot;">
            <a:extLst>
              <a:ext uri="{FF2B5EF4-FFF2-40B4-BE49-F238E27FC236}">
                <a16:creationId xmlns:a16="http://schemas.microsoft.com/office/drawing/2014/main" id="{55F1E59E-773A-4FFD-B846-58F115BB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80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Image result for time&quot;">
            <a:extLst>
              <a:ext uri="{FF2B5EF4-FFF2-40B4-BE49-F238E27FC236}">
                <a16:creationId xmlns:a16="http://schemas.microsoft.com/office/drawing/2014/main" id="{1FC60405-C7EF-4ADA-B3FF-6E0F9BA3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114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4B31B7F-D4D7-4732-87D5-B5962F230A89}"/>
              </a:ext>
            </a:extLst>
          </p:cNvPr>
          <p:cNvSpPr/>
          <p:nvPr/>
        </p:nvSpPr>
        <p:spPr>
          <a:xfrm>
            <a:off x="5266694" y="1520773"/>
            <a:ext cx="192397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2835ABEB-9B2C-4CE4-BE5A-4589122259CA}"/>
              </a:ext>
            </a:extLst>
          </p:cNvPr>
          <p:cNvSpPr/>
          <p:nvPr/>
        </p:nvSpPr>
        <p:spPr>
          <a:xfrm>
            <a:off x="7452913" y="152210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6E5F19DD-23F1-4D93-93E6-A6569E27AC5E}"/>
              </a:ext>
            </a:extLst>
          </p:cNvPr>
          <p:cNvSpPr/>
          <p:nvPr/>
        </p:nvSpPr>
        <p:spPr>
          <a:xfrm>
            <a:off x="7452895" y="190004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F45F2437-917F-45BA-9602-C8BB05C6640B}"/>
              </a:ext>
            </a:extLst>
          </p:cNvPr>
          <p:cNvSpPr/>
          <p:nvPr/>
        </p:nvSpPr>
        <p:spPr>
          <a:xfrm>
            <a:off x="7452877" y="205800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13717432-3732-43B6-AEF2-423A60791FB9}"/>
              </a:ext>
            </a:extLst>
          </p:cNvPr>
          <p:cNvSpPr/>
          <p:nvPr/>
        </p:nvSpPr>
        <p:spPr>
          <a:xfrm>
            <a:off x="7452867" y="267252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2B210D01-CAED-4F67-9F9D-B9B7D0A6DD06}"/>
              </a:ext>
            </a:extLst>
          </p:cNvPr>
          <p:cNvSpPr/>
          <p:nvPr/>
        </p:nvSpPr>
        <p:spPr>
          <a:xfrm>
            <a:off x="7452857" y="283048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38F0EB0E-62DD-4AA2-9282-7246DBFC6D8D}"/>
              </a:ext>
            </a:extLst>
          </p:cNvPr>
          <p:cNvCxnSpPr>
            <a:cxnSpLocks/>
          </p:cNvCxnSpPr>
          <p:nvPr/>
        </p:nvCxnSpPr>
        <p:spPr>
          <a:xfrm>
            <a:off x="7452957" y="152220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829379C5-A6E5-4FDE-BA4B-5653C35D7710}"/>
              </a:ext>
            </a:extLst>
          </p:cNvPr>
          <p:cNvCxnSpPr>
            <a:cxnSpLocks/>
          </p:cNvCxnSpPr>
          <p:nvPr/>
        </p:nvCxnSpPr>
        <p:spPr>
          <a:xfrm>
            <a:off x="7452957" y="320842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DE4E7C88-6919-4AC5-B80E-A47ACCEBA09C}"/>
              </a:ext>
            </a:extLst>
          </p:cNvPr>
          <p:cNvCxnSpPr>
            <a:cxnSpLocks/>
          </p:cNvCxnSpPr>
          <p:nvPr/>
        </p:nvCxnSpPr>
        <p:spPr>
          <a:xfrm>
            <a:off x="7452957" y="151799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1C4A6CB9-8C18-4CA4-8FD1-A5264722676C}"/>
              </a:ext>
            </a:extLst>
          </p:cNvPr>
          <p:cNvSpPr/>
          <p:nvPr/>
        </p:nvSpPr>
        <p:spPr>
          <a:xfrm>
            <a:off x="7018585" y="1514583"/>
            <a:ext cx="430524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E777D8D0-33B6-45BF-B4B2-0131D783BD02}"/>
              </a:ext>
            </a:extLst>
          </p:cNvPr>
          <p:cNvSpPr/>
          <p:nvPr/>
        </p:nvSpPr>
        <p:spPr>
          <a:xfrm>
            <a:off x="9566689" y="1528298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F9432F94-CD5E-41B4-B6A2-75CC68D57839}"/>
              </a:ext>
            </a:extLst>
          </p:cNvPr>
          <p:cNvSpPr/>
          <p:nvPr/>
        </p:nvSpPr>
        <p:spPr>
          <a:xfrm>
            <a:off x="9566671" y="1906234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D370ED41-27EA-4D6A-BE3A-96D3801467EF}"/>
              </a:ext>
            </a:extLst>
          </p:cNvPr>
          <p:cNvSpPr/>
          <p:nvPr/>
        </p:nvSpPr>
        <p:spPr>
          <a:xfrm>
            <a:off x="9566653" y="2064199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1FAFA0C7-BE2D-4267-A256-2D76F303B7D5}"/>
              </a:ext>
            </a:extLst>
          </p:cNvPr>
          <p:cNvSpPr/>
          <p:nvPr/>
        </p:nvSpPr>
        <p:spPr>
          <a:xfrm>
            <a:off x="9566643" y="2678712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E37033B4-8256-4DCC-B903-49D8DABA2B1C}"/>
              </a:ext>
            </a:extLst>
          </p:cNvPr>
          <p:cNvSpPr/>
          <p:nvPr/>
        </p:nvSpPr>
        <p:spPr>
          <a:xfrm>
            <a:off x="9566633" y="2836678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ector reto 142">
            <a:extLst>
              <a:ext uri="{FF2B5EF4-FFF2-40B4-BE49-F238E27FC236}">
                <a16:creationId xmlns:a16="http://schemas.microsoft.com/office/drawing/2014/main" id="{22BFA409-5FFB-4F43-AC43-EEE95E3867DD}"/>
              </a:ext>
            </a:extLst>
          </p:cNvPr>
          <p:cNvCxnSpPr>
            <a:cxnSpLocks/>
          </p:cNvCxnSpPr>
          <p:nvPr/>
        </p:nvCxnSpPr>
        <p:spPr>
          <a:xfrm>
            <a:off x="9566733" y="1528394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68D45CAD-3445-4BCC-8045-E525D69C0718}"/>
              </a:ext>
            </a:extLst>
          </p:cNvPr>
          <p:cNvCxnSpPr>
            <a:cxnSpLocks/>
          </p:cNvCxnSpPr>
          <p:nvPr/>
        </p:nvCxnSpPr>
        <p:spPr>
          <a:xfrm>
            <a:off x="9566733" y="321461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>
            <a:extLst>
              <a:ext uri="{FF2B5EF4-FFF2-40B4-BE49-F238E27FC236}">
                <a16:creationId xmlns:a16="http://schemas.microsoft.com/office/drawing/2014/main" id="{D749982F-E0FF-422F-8562-3EE9BA2952C4}"/>
              </a:ext>
            </a:extLst>
          </p:cNvPr>
          <p:cNvCxnSpPr>
            <a:cxnSpLocks/>
          </p:cNvCxnSpPr>
          <p:nvPr/>
        </p:nvCxnSpPr>
        <p:spPr>
          <a:xfrm>
            <a:off x="9566733" y="1524181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8A5168F3-3530-426E-B98E-DF7289B5FA92}"/>
              </a:ext>
            </a:extLst>
          </p:cNvPr>
          <p:cNvSpPr/>
          <p:nvPr/>
        </p:nvSpPr>
        <p:spPr>
          <a:xfrm>
            <a:off x="8927695" y="1520774"/>
            <a:ext cx="635190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/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/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/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/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/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Fechamento de uma profundidade específica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 ao longo do tempo</a:t>
                </a:r>
                <a:endParaRPr lang="pt-BR" sz="14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blipFill>
                <a:blip r:embed="rId9"/>
                <a:stretch>
                  <a:fillRect l="-32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E1D5BD1-8D54-40B7-93B9-A6C746EA0BFE}"/>
              </a:ext>
            </a:extLst>
          </p:cNvPr>
          <p:cNvCxnSpPr/>
          <p:nvPr/>
        </p:nvCxnSpPr>
        <p:spPr>
          <a:xfrm flipV="1">
            <a:off x="6275578" y="4393172"/>
            <a:ext cx="0" cy="137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DD3BB378-4B15-43F4-AD31-DAD630484DE9}"/>
              </a:ext>
            </a:extLst>
          </p:cNvPr>
          <p:cNvCxnSpPr>
            <a:cxnSpLocks/>
          </p:cNvCxnSpPr>
          <p:nvPr/>
        </p:nvCxnSpPr>
        <p:spPr>
          <a:xfrm>
            <a:off x="6184895" y="5751192"/>
            <a:ext cx="3468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B670ED5B-5E65-4CEA-A4B1-79CDEBB0AAF1}"/>
              </a:ext>
            </a:extLst>
          </p:cNvPr>
          <p:cNvSpPr/>
          <p:nvPr/>
        </p:nvSpPr>
        <p:spPr>
          <a:xfrm>
            <a:off x="6275578" y="4663042"/>
            <a:ext cx="2932904" cy="1084781"/>
          </a:xfrm>
          <a:custGeom>
            <a:avLst/>
            <a:gdLst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0882 h 720882"/>
              <a:gd name="connsiteX1" fmla="*/ 0 w 2091351"/>
              <a:gd name="connsiteY1" fmla="*/ 660903 h 720882"/>
              <a:gd name="connsiteX2" fmla="*/ 253497 w 2091351"/>
              <a:gd name="connsiteY2" fmla="*/ 353086 h 720882"/>
              <a:gd name="connsiteX3" fmla="*/ 968721 w 2091351"/>
              <a:gd name="connsiteY3" fmla="*/ 108642 h 720882"/>
              <a:gd name="connsiteX4" fmla="*/ 2091351 w 2091351"/>
              <a:gd name="connsiteY4" fmla="*/ 0 h 720882"/>
              <a:gd name="connsiteX0" fmla="*/ 142631 w 2091351"/>
              <a:gd name="connsiteY0" fmla="*/ 714090 h 714090"/>
              <a:gd name="connsiteX1" fmla="*/ 0 w 2091351"/>
              <a:gd name="connsiteY1" fmla="*/ 660903 h 714090"/>
              <a:gd name="connsiteX2" fmla="*/ 253497 w 2091351"/>
              <a:gd name="connsiteY2" fmla="*/ 353086 h 714090"/>
              <a:gd name="connsiteX3" fmla="*/ 968721 w 2091351"/>
              <a:gd name="connsiteY3" fmla="*/ 108642 h 714090"/>
              <a:gd name="connsiteX4" fmla="*/ 2091351 w 2091351"/>
              <a:gd name="connsiteY4" fmla="*/ 0 h 714090"/>
              <a:gd name="connsiteX0" fmla="*/ 1698 w 2091351"/>
              <a:gd name="connsiteY0" fmla="*/ 773520 h 773520"/>
              <a:gd name="connsiteX1" fmla="*/ 0 w 2091351"/>
              <a:gd name="connsiteY1" fmla="*/ 660903 h 773520"/>
              <a:gd name="connsiteX2" fmla="*/ 253497 w 2091351"/>
              <a:gd name="connsiteY2" fmla="*/ 353086 h 773520"/>
              <a:gd name="connsiteX3" fmla="*/ 968721 w 2091351"/>
              <a:gd name="connsiteY3" fmla="*/ 108642 h 773520"/>
              <a:gd name="connsiteX4" fmla="*/ 2091351 w 2091351"/>
              <a:gd name="connsiteY4" fmla="*/ 0 h 77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351" h="773520">
                <a:moveTo>
                  <a:pt x="1698" y="773520"/>
                </a:moveTo>
                <a:lnTo>
                  <a:pt x="0" y="660903"/>
                </a:lnTo>
                <a:cubicBezTo>
                  <a:pt x="42249" y="599038"/>
                  <a:pt x="92044" y="445130"/>
                  <a:pt x="253497" y="353086"/>
                </a:cubicBezTo>
                <a:cubicBezTo>
                  <a:pt x="414951" y="261043"/>
                  <a:pt x="662412" y="167490"/>
                  <a:pt x="968721" y="108642"/>
                </a:cubicBezTo>
                <a:cubicBezTo>
                  <a:pt x="1275030" y="49794"/>
                  <a:pt x="1717141" y="36214"/>
                  <a:pt x="2091351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/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/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679A86-7BAD-4F68-BCC0-2712860EE1DB}"/>
                  </a:ext>
                </a:extLst>
              </p:cNvPr>
              <p:cNvSpPr txBox="1"/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679A86-7BAD-4F68-BCC0-2712860EE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79CFB92-80C9-421E-8137-6487DC948BAA}"/>
              </a:ext>
            </a:extLst>
          </p:cNvPr>
          <p:cNvCxnSpPr/>
          <p:nvPr/>
        </p:nvCxnSpPr>
        <p:spPr>
          <a:xfrm>
            <a:off x="5067354" y="1349774"/>
            <a:ext cx="0" cy="592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/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2">
            <a:extLst>
              <a:ext uri="{FF2B5EF4-FFF2-40B4-BE49-F238E27FC236}">
                <a16:creationId xmlns:a16="http://schemas.microsoft.com/office/drawing/2014/main" id="{FFCC8220-50EC-4B0C-ADB2-BE2BF4BCEE75}"/>
              </a:ext>
            </a:extLst>
          </p:cNvPr>
          <p:cNvSpPr txBox="1"/>
          <p:nvPr/>
        </p:nvSpPr>
        <p:spPr>
          <a:xfrm>
            <a:off x="2058984" y="5301922"/>
            <a:ext cx="371352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cs typeface="Arial" panose="020B0604020202020204" pitchFamily="34" charset="0"/>
              </a:rPr>
              <a:t>Simulação de diversos cenários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Intervalos para as variáveis de entrada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Combinação de valores</a:t>
            </a:r>
          </a:p>
        </p:txBody>
      </p:sp>
      <p:sp>
        <p:nvSpPr>
          <p:cNvPr id="57" name="TextBox 2">
            <a:extLst>
              <a:ext uri="{FF2B5EF4-FFF2-40B4-BE49-F238E27FC236}">
                <a16:creationId xmlns:a16="http://schemas.microsoft.com/office/drawing/2014/main" id="{2378A56F-C192-4838-ADB3-76CD7F53E2AC}"/>
              </a:ext>
            </a:extLst>
          </p:cNvPr>
          <p:cNvSpPr txBox="1"/>
          <p:nvPr/>
        </p:nvSpPr>
        <p:spPr>
          <a:xfrm>
            <a:off x="5268011" y="6203645"/>
            <a:ext cx="4416476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cs typeface="Arial" panose="020B0604020202020204" pitchFamily="34" charset="0"/>
              </a:rPr>
              <a:t>Geração de dados para treinamento e teste da rede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784C41A-13CF-4105-B707-20800167FA7D}"/>
              </a:ext>
            </a:extLst>
          </p:cNvPr>
          <p:cNvCxnSpPr>
            <a:cxnSpLocks/>
          </p:cNvCxnSpPr>
          <p:nvPr/>
        </p:nvCxnSpPr>
        <p:spPr>
          <a:xfrm>
            <a:off x="4658228" y="5972298"/>
            <a:ext cx="578795" cy="385236"/>
          </a:xfrm>
          <a:prstGeom prst="bentConnector3">
            <a:avLst>
              <a:gd name="adj1" fmla="val -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04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A0E864B-F336-4F63-944F-496DF0A89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" y="1043392"/>
            <a:ext cx="5204443" cy="47903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C792A8-56B5-4FF6-906F-E4A5F6A5620C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RESULTADOS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  <a:r>
              <a:rPr lang="pt-BR" sz="2000" b="1" dirty="0">
                <a:solidFill>
                  <a:srgbClr val="00366E"/>
                </a:solidFill>
                <a:latin typeface="+mj-lt"/>
                <a:ea typeface="Eurostile" charset="0"/>
                <a:cs typeface="Calibri bold" panose="020F0702030404030204" pitchFamily="34" charset="0"/>
              </a:rPr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17</a:t>
            </a:fld>
            <a:endParaRPr lang="en-US"/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2CF06759-B5DC-4E9A-B60F-2EE1D4FD6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7F7"/>
              </a:clrFrom>
              <a:clrTo>
                <a:srgbClr val="F9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15715" r="3058" b="3320"/>
          <a:stretch/>
        </p:blipFill>
        <p:spPr>
          <a:xfrm>
            <a:off x="5373819" y="2791669"/>
            <a:ext cx="6302763" cy="304209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9386B6B-3D86-4452-9A47-F688774FD900}"/>
              </a:ext>
            </a:extLst>
          </p:cNvPr>
          <p:cNvGrpSpPr/>
          <p:nvPr/>
        </p:nvGrpSpPr>
        <p:grpSpPr>
          <a:xfrm>
            <a:off x="6303558" y="505659"/>
            <a:ext cx="4468593" cy="2286010"/>
            <a:chOff x="5948026" y="571788"/>
            <a:chExt cx="5007456" cy="2561678"/>
          </a:xfrm>
        </p:grpSpPr>
        <p:pic>
          <p:nvPicPr>
            <p:cNvPr id="11" name="Imagem 10" descr="Uma imagem contendo azul, roxo, luz, branco&#10;&#10;Descrição gerada automaticamente">
              <a:extLst>
                <a:ext uri="{FF2B5EF4-FFF2-40B4-BE49-F238E27FC236}">
                  <a16:creationId xmlns:a16="http://schemas.microsoft.com/office/drawing/2014/main" id="{BF51FE7F-4ECE-41E8-AD81-751368F72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026" y="571788"/>
              <a:ext cx="4979098" cy="2561678"/>
            </a:xfrm>
            <a:prstGeom prst="rect">
              <a:avLst/>
            </a:prstGeom>
          </p:spPr>
        </p:pic>
        <p:pic>
          <p:nvPicPr>
            <p:cNvPr id="12" name="Imagem 11" descr="Uma imagem contendo desenho, camisa&#10;&#10;Descrição gerada automaticamente">
              <a:extLst>
                <a:ext uri="{FF2B5EF4-FFF2-40B4-BE49-F238E27FC236}">
                  <a16:creationId xmlns:a16="http://schemas.microsoft.com/office/drawing/2014/main" id="{76559E9F-78D8-4969-A444-00B1660F4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3385" y="748977"/>
              <a:ext cx="942097" cy="666099"/>
            </a:xfrm>
            <a:prstGeom prst="rect">
              <a:avLst/>
            </a:prstGeom>
          </p:spPr>
        </p:pic>
        <p:pic>
          <p:nvPicPr>
            <p:cNvPr id="13" name="Picture 2" descr="E:\Dropbox\LCCV\MODFAL\MODFAL_compartilhadas\Projeto\ReuniaoCENPES_Ago2018\hfpython\abaqus.png">
              <a:extLst>
                <a:ext uri="{FF2B5EF4-FFF2-40B4-BE49-F238E27FC236}">
                  <a16:creationId xmlns:a16="http://schemas.microsoft.com/office/drawing/2014/main" id="{95CD0B4E-8F79-402E-A909-E85BC3CAB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060" t="16155" r="12585" b="15133"/>
            <a:stretch>
              <a:fillRect/>
            </a:stretch>
          </p:blipFill>
          <p:spPr bwMode="auto">
            <a:xfrm>
              <a:off x="10176315" y="1336025"/>
              <a:ext cx="661670" cy="327025"/>
            </a:xfrm>
            <a:prstGeom prst="rect">
              <a:avLst/>
            </a:prstGeom>
            <a:noFill/>
          </p:spPr>
        </p:pic>
      </p:grpSp>
      <p:pic>
        <p:nvPicPr>
          <p:cNvPr id="16" name="Imagem 15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88CE6481-14F8-4196-9034-29C7E4B33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20" y="1135131"/>
            <a:ext cx="726315" cy="51353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DC7118-24E9-4B8C-AB11-2C99FB170CE9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215120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EA274D1-BD82-4574-B5CA-DF033417109D}"/>
              </a:ext>
            </a:extLst>
          </p:cNvPr>
          <p:cNvSpPr txBox="1"/>
          <p:nvPr/>
        </p:nvSpPr>
        <p:spPr>
          <a:xfrm>
            <a:off x="595085" y="2057315"/>
            <a:ext cx="550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Utilização de técnicas de aprendizagem profunda para estimativa de fechamento de poços verticais em rochas salinas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CCF37D-EBB2-428F-83AC-1C8DB405E716}"/>
              </a:ext>
            </a:extLst>
          </p:cNvPr>
          <p:cNvSpPr txBox="1"/>
          <p:nvPr/>
        </p:nvSpPr>
        <p:spPr>
          <a:xfrm>
            <a:off x="595085" y="5283909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Ricardo A. Fernandes</a:t>
            </a:r>
          </a:p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Matrícula: 2019105350 (PPGEC/UFAL)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61388E-CA2C-4C59-9940-B8D40D1CCCBD}"/>
              </a:ext>
            </a:extLst>
          </p:cNvPr>
          <p:cNvSpPr txBox="1"/>
          <p:nvPr/>
        </p:nvSpPr>
        <p:spPr>
          <a:xfrm>
            <a:off x="595085" y="3882573"/>
            <a:ext cx="4978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Proposta de Projeto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Tópicos Especiais em Computação Visual e Inteligente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Aprendizagem Profunda – PPGI017-10, 2019.2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Prof. Tiago F. Vieira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6B0D92-CC0E-4454-B696-9AB7F1635B53}"/>
              </a:ext>
            </a:extLst>
          </p:cNvPr>
          <p:cNvSpPr txBox="1"/>
          <p:nvPr/>
        </p:nvSpPr>
        <p:spPr>
          <a:xfrm>
            <a:off x="595085" y="6162589"/>
            <a:ext cx="317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Maceió, 11 de dezembro de 2019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A3A606C-B54E-454D-BD33-7411C8EBFC3F}"/>
              </a:ext>
            </a:extLst>
          </p:cNvPr>
          <p:cNvGrpSpPr/>
          <p:nvPr/>
        </p:nvGrpSpPr>
        <p:grpSpPr>
          <a:xfrm>
            <a:off x="595085" y="466228"/>
            <a:ext cx="4549997" cy="836172"/>
            <a:chOff x="5304289" y="-2014279"/>
            <a:chExt cx="6780513" cy="124608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2326ED1-0C3F-4427-8D1B-E02B21F1E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289" y="-2014279"/>
              <a:ext cx="716498" cy="124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tec ufal logo">
              <a:extLst>
                <a:ext uri="{FF2B5EF4-FFF2-40B4-BE49-F238E27FC236}">
                  <a16:creationId xmlns:a16="http://schemas.microsoft.com/office/drawing/2014/main" id="{A4AE66E5-5393-4915-B5A8-F8589F1E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526" y="-1828634"/>
              <a:ext cx="1892217" cy="8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nÃ­cio">
              <a:extLst>
                <a:ext uri="{FF2B5EF4-FFF2-40B4-BE49-F238E27FC236}">
                  <a16:creationId xmlns:a16="http://schemas.microsoft.com/office/drawing/2014/main" id="{B8D8D33A-197B-4128-BF86-8A3E3B496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482" y="-1781463"/>
              <a:ext cx="3264320" cy="78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256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C41CD-CDA5-47C6-8FDF-825EF9829C36}"/>
              </a:ext>
            </a:extLst>
          </p:cNvPr>
          <p:cNvSpPr txBox="1"/>
          <p:nvPr/>
        </p:nvSpPr>
        <p:spPr>
          <a:xfrm>
            <a:off x="488374" y="1043731"/>
            <a:ext cx="5813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Rochas salinas: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Presença associada a reservatórios de petróleo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Impermeabilidade: boas rochas selantes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Fluência: deformação no tempo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Fechamento do poço: aprisionamento de coluna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2E2ED-AB44-E347-81BA-6DF3E94A1D4B}"/>
              </a:ext>
            </a:extLst>
          </p:cNvPr>
          <p:cNvSpPr txBox="1"/>
          <p:nvPr/>
        </p:nvSpPr>
        <p:spPr>
          <a:xfrm>
            <a:off x="488374" y="2660040"/>
            <a:ext cx="4335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sz="1600" b="1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Modelagem computacional de rochas salinas: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Simulação do fechamento do poço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Experimentação de cenários diferentes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Projetos mais </a:t>
            </a:r>
            <a:r>
              <a:rPr lang="pt-BR" sz="1600" u="sng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seguros</a:t>
            </a: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 e </a:t>
            </a:r>
            <a:r>
              <a:rPr lang="pt-BR" sz="1600" u="sng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eficientes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33185495-4053-4329-9CC6-88FE81E0F271}"/>
              </a:ext>
            </a:extLst>
          </p:cNvPr>
          <p:cNvSpPr/>
          <p:nvPr/>
        </p:nvSpPr>
        <p:spPr>
          <a:xfrm>
            <a:off x="10324691" y="3706480"/>
            <a:ext cx="12318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>
                <a:solidFill>
                  <a:srgbClr val="00366E"/>
                </a:solidFill>
              </a:rPr>
              <a:t>Petrobras</a:t>
            </a:r>
          </a:p>
        </p:txBody>
      </p:sp>
      <p:pic>
        <p:nvPicPr>
          <p:cNvPr id="31" name="Imagem 30" descr="Uma imagem contendo caixa&#10;&#10;Descrição gerada automaticamente">
            <a:extLst>
              <a:ext uri="{FF2B5EF4-FFF2-40B4-BE49-F238E27FC236}">
                <a16:creationId xmlns:a16="http://schemas.microsoft.com/office/drawing/2014/main" id="{8F07B53D-BB41-4948-B1F9-C6521B7D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7" r="18630"/>
          <a:stretch/>
        </p:blipFill>
        <p:spPr>
          <a:xfrm>
            <a:off x="7727576" y="444237"/>
            <a:ext cx="3828991" cy="3262243"/>
          </a:xfrm>
          <a:prstGeom prst="rect">
            <a:avLst/>
          </a:prstGeom>
        </p:spPr>
      </p:pic>
      <p:pic>
        <p:nvPicPr>
          <p:cNvPr id="8" name="Imagem 7" descr="Uma imagem contendo rua&#10;&#10;Descrição gerada automaticamente">
            <a:extLst>
              <a:ext uri="{FF2B5EF4-FFF2-40B4-BE49-F238E27FC236}">
                <a16:creationId xmlns:a16="http://schemas.microsoft.com/office/drawing/2014/main" id="{A0CE349B-CE15-43DF-930F-F6E3CB652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29" y="2682363"/>
            <a:ext cx="3025827" cy="3065294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2B55E514-F7EE-4F25-A1D2-B9392AAF6670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Motivação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1238EE-C1FF-4915-9CE1-2E8CC8DD3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398692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C41CD-CDA5-47C6-8FDF-825EF9829C36}"/>
              </a:ext>
            </a:extLst>
          </p:cNvPr>
          <p:cNvSpPr txBox="1"/>
          <p:nvPr/>
        </p:nvSpPr>
        <p:spPr>
          <a:xfrm>
            <a:off x="442113" y="1043731"/>
            <a:ext cx="74868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Objetivo geral: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Estimar fechamento de poços verticais em rochas salinas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Objetivos específicos:</a:t>
            </a:r>
            <a:endParaRPr lang="pt-BR" sz="1600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Obter estimativas de repasse (alargamento do poço)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Aplicar técnicas de aprendizado de máquina para estimativa do fechamento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Fechamento da borda do poço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ao longo da profundidade do modelo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ao longo do tempo de análise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3</a:t>
            </a:fld>
            <a:endParaRPr lang="en-US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5BC6A153-4BA6-4152-87CC-3C8EE5C69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84" y="825142"/>
            <a:ext cx="2428713" cy="38094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4" name="Imagem 43" descr="Uma imagem contendo verde, edifício, frente, campo&#10;&#10;Descrição gerada automaticamente">
            <a:extLst>
              <a:ext uri="{FF2B5EF4-FFF2-40B4-BE49-F238E27FC236}">
                <a16:creationId xmlns:a16="http://schemas.microsoft.com/office/drawing/2014/main" id="{DAD2E30C-4555-4268-A480-A02DC8D9C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0" t="26186" r="10666" b="3228"/>
          <a:stretch/>
        </p:blipFill>
        <p:spPr>
          <a:xfrm>
            <a:off x="4873659" y="3485043"/>
            <a:ext cx="2127086" cy="17977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5" name="Imagem 44" descr="Uma imagem contendo luz&#10;&#10;Descrição gerada automaticamente">
            <a:extLst>
              <a:ext uri="{FF2B5EF4-FFF2-40B4-BE49-F238E27FC236}">
                <a16:creationId xmlns:a16="http://schemas.microsoft.com/office/drawing/2014/main" id="{D034C1C7-C749-44D5-A18D-553CAE56A9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" t="16250" r="18046" b="12661"/>
          <a:stretch/>
        </p:blipFill>
        <p:spPr>
          <a:xfrm>
            <a:off x="6560341" y="3903240"/>
            <a:ext cx="2121027" cy="17977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Imagem 16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DF4669EE-5EF4-4073-8B38-D6ECEFE1B8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679" y="825142"/>
            <a:ext cx="800814" cy="566206"/>
          </a:xfrm>
          <a:prstGeom prst="rect">
            <a:avLst/>
          </a:prstGeom>
        </p:spPr>
      </p:pic>
      <p:pic>
        <p:nvPicPr>
          <p:cNvPr id="18" name="Imagem 17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0F358B6D-B48C-460E-9639-4F231157B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51" y="5248063"/>
            <a:ext cx="800814" cy="566206"/>
          </a:xfrm>
          <a:prstGeom prst="rect">
            <a:avLst/>
          </a:prstGeom>
        </p:spPr>
      </p:pic>
      <p:pic>
        <p:nvPicPr>
          <p:cNvPr id="19" name="Picture 2" descr="E:\Dropbox\LCCV\MODFAL\MODFAL_compartilhadas\Projeto\ReuniaoCENPES_Ago2018\hfpython\abaqus.png">
            <a:extLst>
              <a:ext uri="{FF2B5EF4-FFF2-40B4-BE49-F238E27FC236}">
                <a16:creationId xmlns:a16="http://schemas.microsoft.com/office/drawing/2014/main" id="{B139B807-E291-4C85-8CAE-F1F5D859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14060" t="16155" r="12585" b="15133"/>
          <a:stretch>
            <a:fillRect/>
          </a:stretch>
        </p:blipFill>
        <p:spPr bwMode="auto">
          <a:xfrm>
            <a:off x="5820451" y="5367654"/>
            <a:ext cx="661670" cy="327025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Objetivos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35369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58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87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62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time&quot;">
            <a:extLst>
              <a:ext uri="{FF2B5EF4-FFF2-40B4-BE49-F238E27FC236}">
                <a16:creationId xmlns:a16="http://schemas.microsoft.com/office/drawing/2014/main" id="{A8DB0EE6-B083-432B-A5B1-23249D75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68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5AD374D1-12FF-437A-A0AC-5DC865DD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182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B80252DD-F38D-496C-9F7C-61A1142C7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205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2454</TotalTime>
  <Words>1306</Words>
  <Application>Microsoft Office PowerPoint</Application>
  <PresentationFormat>Widescreen</PresentationFormat>
  <Paragraphs>274</Paragraphs>
  <Slides>18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bold</vt:lpstr>
      <vt:lpstr>Calibri Light</vt:lpstr>
      <vt:lpstr>Cambria Math</vt:lpstr>
      <vt:lpstr>Proxima 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Fernandes</dc:creator>
  <cp:lastModifiedBy>ricardoaf</cp:lastModifiedBy>
  <cp:revision>174</cp:revision>
  <dcterms:created xsi:type="dcterms:W3CDTF">2019-09-26T17:56:56Z</dcterms:created>
  <dcterms:modified xsi:type="dcterms:W3CDTF">2019-12-11T01:40:03Z</dcterms:modified>
</cp:coreProperties>
</file>